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etrona" charset="1" panose="02000503020000020003"/>
      <p:regular r:id="rId16"/>
    </p:embeddedFont>
    <p:embeddedFont>
      <p:font typeface="Inter" charset="1" panose="020B050203000000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660286" y="1502507"/>
            <a:ext cx="6213927" cy="6356958"/>
          </a:xfrm>
          <a:custGeom>
            <a:avLst/>
            <a:gdLst/>
            <a:ahLst/>
            <a:cxnLst/>
            <a:rect r="r" b="b" t="t" l="l"/>
            <a:pathLst>
              <a:path h="6356958" w="6213927">
                <a:moveTo>
                  <a:pt x="0" y="0"/>
                </a:moveTo>
                <a:lnTo>
                  <a:pt x="6213926" y="0"/>
                </a:lnTo>
                <a:lnTo>
                  <a:pt x="621392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1415951"/>
            <a:ext cx="9445526" cy="389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sz="8062" spc="-161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Optimized Median Search in Two Sorted Arrays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654427"/>
            <a:ext cx="9445526" cy="220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This presentation explores an optimized approach to finding the median in two sorted arrays using the divide-and-conquer strategy. The algorithm efficiently partitions the arrays, identifies a  median, and recursively searches for the true median. It provides a solution with improved time complexity compared to brute-force methods.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136849"/>
            <a:ext cx="18288000" cy="10013302"/>
          </a:xfrm>
          <a:custGeom>
            <a:avLst/>
            <a:gdLst/>
            <a:ahLst/>
            <a:cxnLst/>
            <a:rect r="r" b="b" t="t" l="l"/>
            <a:pathLst>
              <a:path h="10013302" w="18288000">
                <a:moveTo>
                  <a:pt x="0" y="0"/>
                </a:moveTo>
                <a:lnTo>
                  <a:pt x="18288000" y="0"/>
                </a:lnTo>
                <a:lnTo>
                  <a:pt x="18288000" y="10013302"/>
                </a:lnTo>
                <a:lnTo>
                  <a:pt x="0" y="10013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57" r="0" b="-414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19170" y="2243435"/>
            <a:ext cx="28575" cy="7019925"/>
            <a:chOff x="0" y="0"/>
            <a:chExt cx="38100" cy="9359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00" cy="9359900"/>
            </a:xfrm>
            <a:custGeom>
              <a:avLst/>
              <a:gdLst/>
              <a:ahLst/>
              <a:cxnLst/>
              <a:rect r="r" b="b" t="t" l="l"/>
              <a:pathLst>
                <a:path h="935990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340850"/>
                  </a:lnTo>
                  <a:cubicBezTo>
                    <a:pt x="38100" y="9351391"/>
                    <a:pt x="29591" y="9359900"/>
                    <a:pt x="19050" y="9359900"/>
                  </a:cubicBezTo>
                  <a:cubicBezTo>
                    <a:pt x="8509" y="9359900"/>
                    <a:pt x="0" y="9351391"/>
                    <a:pt x="0" y="93408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91897" y="2803029"/>
            <a:ext cx="892820" cy="28575"/>
            <a:chOff x="0" y="0"/>
            <a:chExt cx="1190427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0371" cy="38100"/>
            </a:xfrm>
            <a:custGeom>
              <a:avLst/>
              <a:gdLst/>
              <a:ahLst/>
              <a:cxnLst/>
              <a:rect r="r" b="b" t="t" l="l"/>
              <a:pathLst>
                <a:path h="38100" w="119037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71321" y="0"/>
                  </a:lnTo>
                  <a:cubicBezTo>
                    <a:pt x="1181862" y="0"/>
                    <a:pt x="1190371" y="8509"/>
                    <a:pt x="1190371" y="19050"/>
                  </a:cubicBezTo>
                  <a:cubicBezTo>
                    <a:pt x="1190371" y="29591"/>
                    <a:pt x="1181862" y="38100"/>
                    <a:pt x="117132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41680" y="2525614"/>
            <a:ext cx="583555" cy="583555"/>
            <a:chOff x="0" y="0"/>
            <a:chExt cx="778073" cy="7780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765429" cy="765429"/>
            </a:xfrm>
            <a:custGeom>
              <a:avLst/>
              <a:gdLst/>
              <a:ahLst/>
              <a:cxnLst/>
              <a:rect r="r" b="b" t="t" l="l"/>
              <a:pathLst>
                <a:path h="765429" w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554" y="0"/>
                  </a:lnTo>
                  <a:cubicBezTo>
                    <a:pt x="701421" y="0"/>
                    <a:pt x="765429" y="64008"/>
                    <a:pt x="765429" y="142875"/>
                  </a:cubicBezTo>
                  <a:lnTo>
                    <a:pt x="765429" y="622554"/>
                  </a:lnTo>
                  <a:cubicBezTo>
                    <a:pt x="765429" y="701421"/>
                    <a:pt x="701421" y="765429"/>
                    <a:pt x="622554" y="765429"/>
                  </a:cubicBezTo>
                  <a:lnTo>
                    <a:pt x="142875" y="765429"/>
                  </a:lnTo>
                  <a:cubicBezTo>
                    <a:pt x="64008" y="765429"/>
                    <a:pt x="0" y="701421"/>
                    <a:pt x="0" y="62255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8129" cy="778129"/>
            </a:xfrm>
            <a:custGeom>
              <a:avLst/>
              <a:gdLst/>
              <a:ahLst/>
              <a:cxnLst/>
              <a:rect r="r" b="b" t="t" l="l"/>
              <a:pathLst>
                <a:path h="778129" w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904" y="0"/>
                  </a:lnTo>
                  <a:lnTo>
                    <a:pt x="628904" y="6350"/>
                  </a:lnTo>
                  <a:lnTo>
                    <a:pt x="628904" y="0"/>
                  </a:lnTo>
                  <a:cubicBezTo>
                    <a:pt x="711327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904"/>
                  </a:lnTo>
                  <a:lnTo>
                    <a:pt x="771779" y="628904"/>
                  </a:lnTo>
                  <a:lnTo>
                    <a:pt x="778129" y="628904"/>
                  </a:lnTo>
                  <a:cubicBezTo>
                    <a:pt x="778129" y="711327"/>
                    <a:pt x="711327" y="778129"/>
                    <a:pt x="628904" y="778129"/>
                  </a:cubicBezTo>
                  <a:lnTo>
                    <a:pt x="628904" y="771779"/>
                  </a:lnTo>
                  <a:lnTo>
                    <a:pt x="628904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327"/>
                    <a:pt x="0" y="628904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904"/>
                  </a:lnTo>
                  <a:lnTo>
                    <a:pt x="6350" y="628904"/>
                  </a:lnTo>
                  <a:lnTo>
                    <a:pt x="12700" y="628904"/>
                  </a:lnTo>
                  <a:cubicBezTo>
                    <a:pt x="12700" y="704342"/>
                    <a:pt x="73787" y="765429"/>
                    <a:pt x="149225" y="765429"/>
                  </a:cubicBezTo>
                  <a:lnTo>
                    <a:pt x="628904" y="765429"/>
                  </a:lnTo>
                  <a:cubicBezTo>
                    <a:pt x="704342" y="765429"/>
                    <a:pt x="765429" y="704342"/>
                    <a:pt x="765429" y="628904"/>
                  </a:cubicBezTo>
                  <a:lnTo>
                    <a:pt x="765429" y="149225"/>
                  </a:lnTo>
                  <a:cubicBezTo>
                    <a:pt x="765429" y="73787"/>
                    <a:pt x="704215" y="12700"/>
                    <a:pt x="628904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391897" y="5364064"/>
            <a:ext cx="892820" cy="28575"/>
            <a:chOff x="0" y="0"/>
            <a:chExt cx="1190427" cy="38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90371" cy="38100"/>
            </a:xfrm>
            <a:custGeom>
              <a:avLst/>
              <a:gdLst/>
              <a:ahLst/>
              <a:cxnLst/>
              <a:rect r="r" b="b" t="t" l="l"/>
              <a:pathLst>
                <a:path h="38100" w="119037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71321" y="0"/>
                  </a:lnTo>
                  <a:cubicBezTo>
                    <a:pt x="1181862" y="0"/>
                    <a:pt x="1190371" y="8509"/>
                    <a:pt x="1190371" y="19050"/>
                  </a:cubicBezTo>
                  <a:cubicBezTo>
                    <a:pt x="1190371" y="29591"/>
                    <a:pt x="1181862" y="38100"/>
                    <a:pt x="117132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841680" y="5086647"/>
            <a:ext cx="583555" cy="583555"/>
            <a:chOff x="0" y="0"/>
            <a:chExt cx="778073" cy="7780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765429" cy="765429"/>
            </a:xfrm>
            <a:custGeom>
              <a:avLst/>
              <a:gdLst/>
              <a:ahLst/>
              <a:cxnLst/>
              <a:rect r="r" b="b" t="t" l="l"/>
              <a:pathLst>
                <a:path h="765429" w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554" y="0"/>
                  </a:lnTo>
                  <a:cubicBezTo>
                    <a:pt x="701421" y="0"/>
                    <a:pt x="765429" y="64008"/>
                    <a:pt x="765429" y="142875"/>
                  </a:cubicBezTo>
                  <a:lnTo>
                    <a:pt x="765429" y="622554"/>
                  </a:lnTo>
                  <a:cubicBezTo>
                    <a:pt x="765429" y="701421"/>
                    <a:pt x="701421" y="765429"/>
                    <a:pt x="622554" y="765429"/>
                  </a:cubicBezTo>
                  <a:lnTo>
                    <a:pt x="142875" y="765429"/>
                  </a:lnTo>
                  <a:cubicBezTo>
                    <a:pt x="64008" y="765429"/>
                    <a:pt x="0" y="701421"/>
                    <a:pt x="0" y="62255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78129" cy="778129"/>
            </a:xfrm>
            <a:custGeom>
              <a:avLst/>
              <a:gdLst/>
              <a:ahLst/>
              <a:cxnLst/>
              <a:rect r="r" b="b" t="t" l="l"/>
              <a:pathLst>
                <a:path h="778129" w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904" y="0"/>
                  </a:lnTo>
                  <a:lnTo>
                    <a:pt x="628904" y="6350"/>
                  </a:lnTo>
                  <a:lnTo>
                    <a:pt x="628904" y="0"/>
                  </a:lnTo>
                  <a:cubicBezTo>
                    <a:pt x="711327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904"/>
                  </a:lnTo>
                  <a:lnTo>
                    <a:pt x="771779" y="628904"/>
                  </a:lnTo>
                  <a:lnTo>
                    <a:pt x="778129" y="628904"/>
                  </a:lnTo>
                  <a:cubicBezTo>
                    <a:pt x="778129" y="711327"/>
                    <a:pt x="711327" y="778129"/>
                    <a:pt x="628904" y="778129"/>
                  </a:cubicBezTo>
                  <a:lnTo>
                    <a:pt x="628904" y="771779"/>
                  </a:lnTo>
                  <a:lnTo>
                    <a:pt x="628904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327"/>
                    <a:pt x="0" y="628904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904"/>
                  </a:lnTo>
                  <a:lnTo>
                    <a:pt x="6350" y="628904"/>
                  </a:lnTo>
                  <a:lnTo>
                    <a:pt x="12700" y="628904"/>
                  </a:lnTo>
                  <a:cubicBezTo>
                    <a:pt x="12700" y="704342"/>
                    <a:pt x="73787" y="765429"/>
                    <a:pt x="149225" y="765429"/>
                  </a:cubicBezTo>
                  <a:lnTo>
                    <a:pt x="628904" y="765429"/>
                  </a:lnTo>
                  <a:cubicBezTo>
                    <a:pt x="704342" y="765429"/>
                    <a:pt x="765429" y="704342"/>
                    <a:pt x="765429" y="628904"/>
                  </a:cubicBezTo>
                  <a:lnTo>
                    <a:pt x="765429" y="149225"/>
                  </a:lnTo>
                  <a:cubicBezTo>
                    <a:pt x="765429" y="73787"/>
                    <a:pt x="704215" y="12700"/>
                    <a:pt x="628904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391897" y="7925097"/>
            <a:ext cx="892820" cy="28575"/>
            <a:chOff x="0" y="0"/>
            <a:chExt cx="1190427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0371" cy="38100"/>
            </a:xfrm>
            <a:custGeom>
              <a:avLst/>
              <a:gdLst/>
              <a:ahLst/>
              <a:cxnLst/>
              <a:rect r="r" b="b" t="t" l="l"/>
              <a:pathLst>
                <a:path h="38100" w="119037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71321" y="0"/>
                  </a:lnTo>
                  <a:cubicBezTo>
                    <a:pt x="1181862" y="0"/>
                    <a:pt x="1190371" y="8509"/>
                    <a:pt x="1190371" y="19050"/>
                  </a:cubicBezTo>
                  <a:cubicBezTo>
                    <a:pt x="1190371" y="29591"/>
                    <a:pt x="1181862" y="38100"/>
                    <a:pt x="117132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841680" y="7647682"/>
            <a:ext cx="583555" cy="583555"/>
            <a:chOff x="0" y="0"/>
            <a:chExt cx="778073" cy="7780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65429" cy="765429"/>
            </a:xfrm>
            <a:custGeom>
              <a:avLst/>
              <a:gdLst/>
              <a:ahLst/>
              <a:cxnLst/>
              <a:rect r="r" b="b" t="t" l="l"/>
              <a:pathLst>
                <a:path h="765429" w="765429">
                  <a:moveTo>
                    <a:pt x="0" y="142875"/>
                  </a:moveTo>
                  <a:cubicBezTo>
                    <a:pt x="0" y="64008"/>
                    <a:pt x="64008" y="0"/>
                    <a:pt x="142875" y="0"/>
                  </a:cubicBezTo>
                  <a:lnTo>
                    <a:pt x="622554" y="0"/>
                  </a:lnTo>
                  <a:cubicBezTo>
                    <a:pt x="701421" y="0"/>
                    <a:pt x="765429" y="64008"/>
                    <a:pt x="765429" y="142875"/>
                  </a:cubicBezTo>
                  <a:lnTo>
                    <a:pt x="765429" y="622554"/>
                  </a:lnTo>
                  <a:cubicBezTo>
                    <a:pt x="765429" y="701421"/>
                    <a:pt x="701421" y="765429"/>
                    <a:pt x="622554" y="765429"/>
                  </a:cubicBezTo>
                  <a:lnTo>
                    <a:pt x="142875" y="765429"/>
                  </a:lnTo>
                  <a:cubicBezTo>
                    <a:pt x="64008" y="765429"/>
                    <a:pt x="0" y="701421"/>
                    <a:pt x="0" y="622554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78129" cy="778129"/>
            </a:xfrm>
            <a:custGeom>
              <a:avLst/>
              <a:gdLst/>
              <a:ahLst/>
              <a:cxnLst/>
              <a:rect r="r" b="b" t="t" l="l"/>
              <a:pathLst>
                <a:path h="778129" w="778129">
                  <a:moveTo>
                    <a:pt x="0" y="149225"/>
                  </a:moveTo>
                  <a:cubicBezTo>
                    <a:pt x="0" y="66802"/>
                    <a:pt x="66802" y="0"/>
                    <a:pt x="149225" y="0"/>
                  </a:cubicBezTo>
                  <a:lnTo>
                    <a:pt x="628904" y="0"/>
                  </a:lnTo>
                  <a:lnTo>
                    <a:pt x="628904" y="6350"/>
                  </a:lnTo>
                  <a:lnTo>
                    <a:pt x="628904" y="0"/>
                  </a:lnTo>
                  <a:cubicBezTo>
                    <a:pt x="711327" y="0"/>
                    <a:pt x="778129" y="66802"/>
                    <a:pt x="778129" y="149225"/>
                  </a:cubicBezTo>
                  <a:lnTo>
                    <a:pt x="771779" y="149225"/>
                  </a:lnTo>
                  <a:lnTo>
                    <a:pt x="778129" y="149225"/>
                  </a:lnTo>
                  <a:lnTo>
                    <a:pt x="778129" y="628904"/>
                  </a:lnTo>
                  <a:lnTo>
                    <a:pt x="771779" y="628904"/>
                  </a:lnTo>
                  <a:lnTo>
                    <a:pt x="778129" y="628904"/>
                  </a:lnTo>
                  <a:cubicBezTo>
                    <a:pt x="778129" y="711327"/>
                    <a:pt x="711327" y="778129"/>
                    <a:pt x="628904" y="778129"/>
                  </a:cubicBezTo>
                  <a:lnTo>
                    <a:pt x="628904" y="771779"/>
                  </a:lnTo>
                  <a:lnTo>
                    <a:pt x="628904" y="778129"/>
                  </a:lnTo>
                  <a:lnTo>
                    <a:pt x="149225" y="778129"/>
                  </a:lnTo>
                  <a:lnTo>
                    <a:pt x="149225" y="771779"/>
                  </a:lnTo>
                  <a:lnTo>
                    <a:pt x="149225" y="778129"/>
                  </a:lnTo>
                  <a:cubicBezTo>
                    <a:pt x="66802" y="778129"/>
                    <a:pt x="0" y="711327"/>
                    <a:pt x="0" y="628904"/>
                  </a:cubicBezTo>
                  <a:lnTo>
                    <a:pt x="0" y="149225"/>
                  </a:lnTo>
                  <a:lnTo>
                    <a:pt x="6350" y="149225"/>
                  </a:lnTo>
                  <a:lnTo>
                    <a:pt x="0" y="149225"/>
                  </a:lnTo>
                  <a:moveTo>
                    <a:pt x="12700" y="149225"/>
                  </a:moveTo>
                  <a:lnTo>
                    <a:pt x="12700" y="628904"/>
                  </a:lnTo>
                  <a:lnTo>
                    <a:pt x="6350" y="628904"/>
                  </a:lnTo>
                  <a:lnTo>
                    <a:pt x="12700" y="628904"/>
                  </a:lnTo>
                  <a:cubicBezTo>
                    <a:pt x="12700" y="704342"/>
                    <a:pt x="73787" y="765429"/>
                    <a:pt x="149225" y="765429"/>
                  </a:cubicBezTo>
                  <a:lnTo>
                    <a:pt x="628904" y="765429"/>
                  </a:lnTo>
                  <a:cubicBezTo>
                    <a:pt x="704342" y="765429"/>
                    <a:pt x="765429" y="704342"/>
                    <a:pt x="765429" y="628904"/>
                  </a:cubicBezTo>
                  <a:lnTo>
                    <a:pt x="765429" y="149225"/>
                  </a:lnTo>
                  <a:cubicBezTo>
                    <a:pt x="765429" y="73787"/>
                    <a:pt x="704215" y="12700"/>
                    <a:pt x="628904" y="12700"/>
                  </a:cubicBezTo>
                  <a:lnTo>
                    <a:pt x="149225" y="12700"/>
                  </a:lnTo>
                  <a:lnTo>
                    <a:pt x="149225" y="6350"/>
                  </a:lnTo>
                  <a:lnTo>
                    <a:pt x="149225" y="12700"/>
                  </a:lnTo>
                  <a:cubicBezTo>
                    <a:pt x="73787" y="12700"/>
                    <a:pt x="12700" y="73787"/>
                    <a:pt x="12700" y="149225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5700704" y="0"/>
            <a:ext cx="3117191" cy="1948245"/>
          </a:xfrm>
          <a:custGeom>
            <a:avLst/>
            <a:gdLst/>
            <a:ahLst/>
            <a:cxnLst/>
            <a:rect r="r" b="b" t="t" l="l"/>
            <a:pathLst>
              <a:path h="1948245" w="3117191">
                <a:moveTo>
                  <a:pt x="0" y="0"/>
                </a:moveTo>
                <a:lnTo>
                  <a:pt x="3117192" y="0"/>
                </a:lnTo>
                <a:lnTo>
                  <a:pt x="3117192" y="1948245"/>
                </a:lnTo>
                <a:lnTo>
                  <a:pt x="0" y="194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750820" y="995065"/>
            <a:ext cx="8926116" cy="86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spc="-105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Divide and Conquer Approach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51379" y="2664024"/>
            <a:ext cx="164009" cy="35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36609" y="2479476"/>
            <a:ext cx="3348484" cy="43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Divide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36609" y="2993826"/>
            <a:ext cx="7858571" cy="130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Divide the two sorted arrays into halves. This creates four subarrays, representing the left and right portions of each original array.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23548" y="5225057"/>
            <a:ext cx="219819" cy="35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36609" y="5040511"/>
            <a:ext cx="3348484" cy="43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Conquer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36609" y="5554861"/>
            <a:ext cx="7858571" cy="130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Recursively search for the median within these subarrays. This involves comparing the middle elements of the subarrays to identify potential median candidates.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23696" y="7786092"/>
            <a:ext cx="219372" cy="35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36609" y="7601545"/>
            <a:ext cx="3348484" cy="43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Combine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36609" y="8115895"/>
            <a:ext cx="7858571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Once the median is found in the subarrays, combine the results to determine the overall median for the original two sorted arrays.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91316"/>
          </a:xfrm>
          <a:custGeom>
            <a:avLst/>
            <a:gdLst/>
            <a:ahLst/>
            <a:cxnLst/>
            <a:rect r="r" b="b" t="t" l="l"/>
            <a:pathLst>
              <a:path h="10291316" w="6858000">
                <a:moveTo>
                  <a:pt x="0" y="0"/>
                </a:moveTo>
                <a:lnTo>
                  <a:pt x="6858000" y="0"/>
                </a:lnTo>
                <a:lnTo>
                  <a:pt x="6858000" y="10291316"/>
                </a:lnTo>
                <a:lnTo>
                  <a:pt x="0" y="10291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t="0" r="-2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45475" y="3060799"/>
            <a:ext cx="9455051" cy="6455569"/>
            <a:chOff x="0" y="0"/>
            <a:chExt cx="12606735" cy="86074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06782" cy="8607425"/>
            </a:xfrm>
            <a:custGeom>
              <a:avLst/>
              <a:gdLst/>
              <a:ahLst/>
              <a:cxnLst/>
              <a:rect r="r" b="b" t="t" l="l"/>
              <a:pathLst>
                <a:path h="8607425" w="12606782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12441555" y="0"/>
                  </a:lnTo>
                  <a:lnTo>
                    <a:pt x="12441555" y="6350"/>
                  </a:lnTo>
                  <a:lnTo>
                    <a:pt x="12441555" y="0"/>
                  </a:lnTo>
                  <a:cubicBezTo>
                    <a:pt x="12532741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8442325"/>
                  </a:lnTo>
                  <a:lnTo>
                    <a:pt x="12600432" y="8442325"/>
                  </a:lnTo>
                  <a:lnTo>
                    <a:pt x="12606782" y="8442325"/>
                  </a:lnTo>
                  <a:cubicBezTo>
                    <a:pt x="12606782" y="8533511"/>
                    <a:pt x="12532868" y="8607425"/>
                    <a:pt x="12441555" y="8607425"/>
                  </a:cubicBezTo>
                  <a:lnTo>
                    <a:pt x="12441555" y="8601075"/>
                  </a:lnTo>
                  <a:lnTo>
                    <a:pt x="12441555" y="8607425"/>
                  </a:lnTo>
                  <a:lnTo>
                    <a:pt x="165227" y="8607425"/>
                  </a:lnTo>
                  <a:lnTo>
                    <a:pt x="165227" y="8601075"/>
                  </a:lnTo>
                  <a:lnTo>
                    <a:pt x="165227" y="8607425"/>
                  </a:lnTo>
                  <a:cubicBezTo>
                    <a:pt x="74041" y="8607425"/>
                    <a:pt x="0" y="8533511"/>
                    <a:pt x="0" y="844232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8442325"/>
                  </a:lnTo>
                  <a:lnTo>
                    <a:pt x="6350" y="8442325"/>
                  </a:lnTo>
                  <a:lnTo>
                    <a:pt x="12700" y="8442325"/>
                  </a:lnTo>
                  <a:cubicBezTo>
                    <a:pt x="12700" y="8526526"/>
                    <a:pt x="80899" y="8594725"/>
                    <a:pt x="165227" y="8594725"/>
                  </a:cubicBezTo>
                  <a:lnTo>
                    <a:pt x="12441555" y="8594725"/>
                  </a:lnTo>
                  <a:cubicBezTo>
                    <a:pt x="12525756" y="8594725"/>
                    <a:pt x="12594082" y="8526526"/>
                    <a:pt x="12594082" y="8442325"/>
                  </a:cubicBezTo>
                  <a:lnTo>
                    <a:pt x="12594082" y="165100"/>
                  </a:lnTo>
                  <a:cubicBezTo>
                    <a:pt x="12594082" y="80899"/>
                    <a:pt x="12525883" y="12700"/>
                    <a:pt x="12441555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59762" y="3075086"/>
            <a:ext cx="9425434" cy="812899"/>
            <a:chOff x="0" y="0"/>
            <a:chExt cx="12567245" cy="1083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7285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7285">
                  <a:moveTo>
                    <a:pt x="0" y="0"/>
                  </a:moveTo>
                  <a:lnTo>
                    <a:pt x="12567285" y="0"/>
                  </a:lnTo>
                  <a:lnTo>
                    <a:pt x="12567285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59762" y="3887986"/>
            <a:ext cx="9425434" cy="1720155"/>
            <a:chOff x="0" y="0"/>
            <a:chExt cx="12567245" cy="22935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67285" cy="2293493"/>
            </a:xfrm>
            <a:custGeom>
              <a:avLst/>
              <a:gdLst/>
              <a:ahLst/>
              <a:cxnLst/>
              <a:rect r="r" b="b" t="t" l="l"/>
              <a:pathLst>
                <a:path h="2293493" w="12567285">
                  <a:moveTo>
                    <a:pt x="0" y="0"/>
                  </a:moveTo>
                  <a:lnTo>
                    <a:pt x="12567285" y="0"/>
                  </a:lnTo>
                  <a:lnTo>
                    <a:pt x="12567285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59762" y="5608141"/>
            <a:ext cx="9425434" cy="1720155"/>
            <a:chOff x="0" y="0"/>
            <a:chExt cx="12567245" cy="22935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67285" cy="2293493"/>
            </a:xfrm>
            <a:custGeom>
              <a:avLst/>
              <a:gdLst/>
              <a:ahLst/>
              <a:cxnLst/>
              <a:rect r="r" b="b" t="t" l="l"/>
              <a:pathLst>
                <a:path h="2293493" w="12567285">
                  <a:moveTo>
                    <a:pt x="0" y="0"/>
                  </a:moveTo>
                  <a:lnTo>
                    <a:pt x="12567285" y="0"/>
                  </a:lnTo>
                  <a:lnTo>
                    <a:pt x="12567285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59762" y="7328296"/>
            <a:ext cx="9425434" cy="2173784"/>
            <a:chOff x="0" y="0"/>
            <a:chExt cx="12567245" cy="28983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67285" cy="2898394"/>
            </a:xfrm>
            <a:custGeom>
              <a:avLst/>
              <a:gdLst/>
              <a:ahLst/>
              <a:cxnLst/>
              <a:rect r="r" b="b" t="t" l="l"/>
              <a:pathLst>
                <a:path h="2898394" w="12567285">
                  <a:moveTo>
                    <a:pt x="0" y="0"/>
                  </a:moveTo>
                  <a:lnTo>
                    <a:pt x="12567285" y="0"/>
                  </a:lnTo>
                  <a:lnTo>
                    <a:pt x="12567285" y="2898394"/>
                  </a:lnTo>
                  <a:lnTo>
                    <a:pt x="0" y="2898394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567422" y="132289"/>
            <a:ext cx="2868514" cy="1792821"/>
          </a:xfrm>
          <a:custGeom>
            <a:avLst/>
            <a:gdLst/>
            <a:ahLst/>
            <a:cxnLst/>
            <a:rect r="r" b="b" t="t" l="l"/>
            <a:pathLst>
              <a:path h="1792821" w="2868514">
                <a:moveTo>
                  <a:pt x="0" y="0"/>
                </a:moveTo>
                <a:lnTo>
                  <a:pt x="2868514" y="0"/>
                </a:lnTo>
                <a:lnTo>
                  <a:pt x="2868514" y="1792822"/>
                </a:lnTo>
                <a:lnTo>
                  <a:pt x="0" y="179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850237" y="732085"/>
            <a:ext cx="9445526" cy="190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spc="-117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Edge Cases and Handling Odd/Even Array Lengths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44321" y="3168997"/>
            <a:ext cx="256966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Scenario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90548" y="3168997"/>
            <a:ext cx="256490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Array Lengths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32012" y="3168997"/>
            <a:ext cx="256966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Median Handling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44321" y="3981896"/>
            <a:ext cx="256966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Odd-Odd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90548" y="3981896"/>
            <a:ext cx="256490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Both arrays have odd lengths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32012" y="3981896"/>
            <a:ext cx="256966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median is the average of the two middle elements.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44321" y="5702053"/>
            <a:ext cx="256966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Even-Even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90548" y="5702053"/>
            <a:ext cx="256490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Both arrays have even lengths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32012" y="5702053"/>
            <a:ext cx="256966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median is the average of the two middle elements.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44321" y="7422207"/>
            <a:ext cx="256966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Odd-Even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90548" y="7422207"/>
            <a:ext cx="256490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One array has odd length, the other has even length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32012" y="7422207"/>
            <a:ext cx="2569666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median is the middle element of the array with odd length.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312479" y="98850"/>
            <a:ext cx="2975521" cy="1859700"/>
          </a:xfrm>
          <a:custGeom>
            <a:avLst/>
            <a:gdLst/>
            <a:ahLst/>
            <a:cxnLst/>
            <a:rect r="r" b="b" t="t" l="l"/>
            <a:pathLst>
              <a:path h="1859700" w="2975521">
                <a:moveTo>
                  <a:pt x="0" y="0"/>
                </a:moveTo>
                <a:lnTo>
                  <a:pt x="2975521" y="0"/>
                </a:lnTo>
                <a:lnTo>
                  <a:pt x="2975521" y="1859700"/>
                </a:lnTo>
                <a:lnTo>
                  <a:pt x="0" y="1859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2640360"/>
            <a:ext cx="7480101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spc="-117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Partitioning the Arrays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298454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spc="-58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Array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989910"/>
            <a:ext cx="4972645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first sorted array is partitioned into two subarrays, with the middle element as the dividing point.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4298454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spc="-58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Array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6160" y="4989910"/>
            <a:ext cx="4972645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second sorted array is similarly partitioned, ensuring that the subarrays have equal lengths or the left subarray of Array 2 has one more element than the right subarray.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4298454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spc="-58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Subarrays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0084" y="4989910"/>
            <a:ext cx="4972645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This division creates four subarrays: left-1, right-1, left-2, and right-2. Each subarray represents a distinct portion of the original arrays.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7633" y="2007894"/>
            <a:ext cx="9202165" cy="6271211"/>
          </a:xfrm>
          <a:custGeom>
            <a:avLst/>
            <a:gdLst/>
            <a:ahLst/>
            <a:cxnLst/>
            <a:rect r="r" b="b" t="t" l="l"/>
            <a:pathLst>
              <a:path h="6271211" w="9202165">
                <a:moveTo>
                  <a:pt x="0" y="0"/>
                </a:moveTo>
                <a:lnTo>
                  <a:pt x="9202165" y="0"/>
                </a:lnTo>
                <a:lnTo>
                  <a:pt x="9202165" y="6271212"/>
                </a:lnTo>
                <a:lnTo>
                  <a:pt x="0" y="627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0" t="0" r="-6303" b="-554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66077" y="0"/>
            <a:ext cx="2889425" cy="1805891"/>
          </a:xfrm>
          <a:custGeom>
            <a:avLst/>
            <a:gdLst/>
            <a:ahLst/>
            <a:cxnLst/>
            <a:rect r="r" b="b" t="t" l="l"/>
            <a:pathLst>
              <a:path h="1805891" w="2889425">
                <a:moveTo>
                  <a:pt x="0" y="0"/>
                </a:moveTo>
                <a:lnTo>
                  <a:pt x="2889425" y="0"/>
                </a:lnTo>
                <a:lnTo>
                  <a:pt x="2889425" y="1805891"/>
                </a:lnTo>
                <a:lnTo>
                  <a:pt x="0" y="1805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99798" y="1406338"/>
            <a:ext cx="7963731" cy="903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Two Search Spaces: Arrays are divided into two parts, "space 1" and "space 2," with elements like y1, y2, ... and x1, x2, ....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Middle Elements (m1, m2): The middle elements of both arrays (m1 for space 2 and m2 for space 1) are used to partition the arrays.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Comparison &amp; Elimination: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Compare m1 and m2. If m2 &lt; m1, elements smaller than m2 in space 1 and larger than m1 in space 2 are eliminated.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This reduces the search space for the median.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Recursive Partitioning: The search space is repeatedly divided, narrowing down potential candidates for the median.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Final Median: The candidates for the median (highlighted in yellow) are reduced to a small subset, allowing the median to be found efficiently.</a:t>
            </a:r>
          </a:p>
          <a:p>
            <a:pPr algn="ctr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8935"/>
          </a:xfrm>
          <a:custGeom>
            <a:avLst/>
            <a:gdLst/>
            <a:ahLst/>
            <a:cxnLst/>
            <a:rect r="r" b="b" t="t" l="l"/>
            <a:pathLst>
              <a:path h="10288935" w="6858000">
                <a:moveTo>
                  <a:pt x="0" y="0"/>
                </a:moveTo>
                <a:lnTo>
                  <a:pt x="6858000" y="0"/>
                </a:lnTo>
                <a:lnTo>
                  <a:pt x="6858000" y="10288935"/>
                </a:lnTo>
                <a:lnTo>
                  <a:pt x="0" y="10288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t="0" r="-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1744" y="631031"/>
            <a:ext cx="7089874" cy="83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spc="-99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Recursive Median Search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851744" y="1832521"/>
            <a:ext cx="1216819" cy="1946821"/>
          </a:xfrm>
          <a:custGeom>
            <a:avLst/>
            <a:gdLst/>
            <a:ahLst/>
            <a:cxnLst/>
            <a:rect r="r" b="b" t="t" l="l"/>
            <a:pathLst>
              <a:path h="1946821" w="1216819">
                <a:moveTo>
                  <a:pt x="0" y="0"/>
                </a:moveTo>
                <a:lnTo>
                  <a:pt x="1216818" y="0"/>
                </a:lnTo>
                <a:lnTo>
                  <a:pt x="1216818" y="1946821"/>
                </a:lnTo>
                <a:lnTo>
                  <a:pt x="0" y="1946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" t="0" r="-19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33489" y="2047280"/>
            <a:ext cx="3194149" cy="42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spc="-49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Base Case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3489" y="2544812"/>
            <a:ext cx="8144767" cy="46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spc="-38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If the lengths of the subarrays are 1 or 0, the median is directly identified.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851744" y="3779341"/>
            <a:ext cx="1216819" cy="1946821"/>
          </a:xfrm>
          <a:custGeom>
            <a:avLst/>
            <a:gdLst/>
            <a:ahLst/>
            <a:cxnLst/>
            <a:rect r="r" b="b" t="t" l="l"/>
            <a:pathLst>
              <a:path h="1946821" w="1216819">
                <a:moveTo>
                  <a:pt x="0" y="0"/>
                </a:moveTo>
                <a:lnTo>
                  <a:pt x="1216818" y="0"/>
                </a:lnTo>
                <a:lnTo>
                  <a:pt x="1216818" y="1946821"/>
                </a:lnTo>
                <a:lnTo>
                  <a:pt x="0" y="1946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3" t="0" r="-19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33489" y="3994100"/>
            <a:ext cx="3194149" cy="42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spc="-49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Recursive Call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3489" y="4491632"/>
            <a:ext cx="8144767" cy="85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spc="-38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function recursively calls itself with the appropriate subarrays, narrowing down the search for the median.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851744" y="5726162"/>
            <a:ext cx="1216819" cy="1946821"/>
          </a:xfrm>
          <a:custGeom>
            <a:avLst/>
            <a:gdLst/>
            <a:ahLst/>
            <a:cxnLst/>
            <a:rect r="r" b="b" t="t" l="l"/>
            <a:pathLst>
              <a:path h="1946821" w="1216819">
                <a:moveTo>
                  <a:pt x="0" y="0"/>
                </a:moveTo>
                <a:lnTo>
                  <a:pt x="1216818" y="0"/>
                </a:lnTo>
                <a:lnTo>
                  <a:pt x="1216818" y="1946822"/>
                </a:lnTo>
                <a:lnTo>
                  <a:pt x="0" y="1946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3" t="0" r="-19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33489" y="5940921"/>
            <a:ext cx="3194149" cy="42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spc="-49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Median Refinement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3489" y="6438454"/>
            <a:ext cx="8144767" cy="85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spc="-38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Based on the comparison of middle elements and the lengths of the subarrays, the median candidate is refined.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851744" y="7672982"/>
            <a:ext cx="1216819" cy="1946821"/>
          </a:xfrm>
          <a:custGeom>
            <a:avLst/>
            <a:gdLst/>
            <a:ahLst/>
            <a:cxnLst/>
            <a:rect r="r" b="b" t="t" l="l"/>
            <a:pathLst>
              <a:path h="1946821" w="1216819">
                <a:moveTo>
                  <a:pt x="0" y="0"/>
                </a:moveTo>
                <a:lnTo>
                  <a:pt x="1216818" y="0"/>
                </a:lnTo>
                <a:lnTo>
                  <a:pt x="1216818" y="1946822"/>
                </a:lnTo>
                <a:lnTo>
                  <a:pt x="0" y="1946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3" t="0" r="-19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33489" y="7887741"/>
            <a:ext cx="3194149" cy="42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spc="-49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Return Median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33489" y="8385274"/>
            <a:ext cx="8144767" cy="85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spc="-38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Finally, the true median is returned after multiple recursive calls, converging to the optimal solution.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814588" y="165417"/>
            <a:ext cx="2889425" cy="1805891"/>
          </a:xfrm>
          <a:custGeom>
            <a:avLst/>
            <a:gdLst/>
            <a:ahLst/>
            <a:cxnLst/>
            <a:rect r="r" b="b" t="t" l="l"/>
            <a:pathLst>
              <a:path h="1805891" w="2889425">
                <a:moveTo>
                  <a:pt x="0" y="0"/>
                </a:moveTo>
                <a:lnTo>
                  <a:pt x="2889424" y="0"/>
                </a:lnTo>
                <a:lnTo>
                  <a:pt x="2889424" y="1805891"/>
                </a:lnTo>
                <a:lnTo>
                  <a:pt x="0" y="1805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7475" y="2638871"/>
            <a:ext cx="4590604" cy="3952577"/>
            <a:chOff x="0" y="0"/>
            <a:chExt cx="6120805" cy="52701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08192" cy="5257419"/>
            </a:xfrm>
            <a:custGeom>
              <a:avLst/>
              <a:gdLst/>
              <a:ahLst/>
              <a:cxnLst/>
              <a:rect r="r" b="b" t="t" l="l"/>
              <a:pathLst>
                <a:path h="5257419" w="6108192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315" y="0"/>
                  </a:lnTo>
                  <a:cubicBezTo>
                    <a:pt x="6037072" y="0"/>
                    <a:pt x="6108192" y="71120"/>
                    <a:pt x="6108192" y="158750"/>
                  </a:cubicBezTo>
                  <a:lnTo>
                    <a:pt x="6108192" y="5098669"/>
                  </a:lnTo>
                  <a:cubicBezTo>
                    <a:pt x="6108192" y="5186299"/>
                    <a:pt x="6037072" y="5257419"/>
                    <a:pt x="5949315" y="5257419"/>
                  </a:cubicBezTo>
                  <a:lnTo>
                    <a:pt x="158877" y="5257419"/>
                  </a:lnTo>
                  <a:cubicBezTo>
                    <a:pt x="71120" y="5257419"/>
                    <a:pt x="0" y="5186299"/>
                    <a:pt x="0" y="50986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0892" cy="5270119"/>
            </a:xfrm>
            <a:custGeom>
              <a:avLst/>
              <a:gdLst/>
              <a:ahLst/>
              <a:cxnLst/>
              <a:rect r="r" b="b" t="t" l="l"/>
              <a:pathLst>
                <a:path h="5270119" w="6120892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5955665" y="0"/>
                  </a:lnTo>
                  <a:lnTo>
                    <a:pt x="5955665" y="6350"/>
                  </a:lnTo>
                  <a:lnTo>
                    <a:pt x="5955665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5105019"/>
                  </a:lnTo>
                  <a:lnTo>
                    <a:pt x="6114542" y="5105019"/>
                  </a:lnTo>
                  <a:lnTo>
                    <a:pt x="6120892" y="5105019"/>
                  </a:lnTo>
                  <a:cubicBezTo>
                    <a:pt x="6120892" y="5196205"/>
                    <a:pt x="6046978" y="5270119"/>
                    <a:pt x="5955665" y="5270119"/>
                  </a:cubicBezTo>
                  <a:lnTo>
                    <a:pt x="5955665" y="5263769"/>
                  </a:lnTo>
                  <a:lnTo>
                    <a:pt x="5955665" y="5270119"/>
                  </a:lnTo>
                  <a:lnTo>
                    <a:pt x="165227" y="5270119"/>
                  </a:lnTo>
                  <a:lnTo>
                    <a:pt x="165227" y="5263769"/>
                  </a:lnTo>
                  <a:lnTo>
                    <a:pt x="165227" y="5270119"/>
                  </a:lnTo>
                  <a:cubicBezTo>
                    <a:pt x="74041" y="5270119"/>
                    <a:pt x="0" y="5196205"/>
                    <a:pt x="0" y="51050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105019"/>
                  </a:lnTo>
                  <a:lnTo>
                    <a:pt x="6350" y="5105019"/>
                  </a:lnTo>
                  <a:lnTo>
                    <a:pt x="12700" y="5105019"/>
                  </a:lnTo>
                  <a:cubicBezTo>
                    <a:pt x="12700" y="5189220"/>
                    <a:pt x="81026" y="5257419"/>
                    <a:pt x="165227" y="5257419"/>
                  </a:cubicBezTo>
                  <a:lnTo>
                    <a:pt x="5955665" y="5257419"/>
                  </a:lnTo>
                  <a:cubicBezTo>
                    <a:pt x="6039866" y="5257419"/>
                    <a:pt x="6108192" y="5189220"/>
                    <a:pt x="6108192" y="5105019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665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52071" y="2638871"/>
            <a:ext cx="4590604" cy="3952577"/>
            <a:chOff x="0" y="0"/>
            <a:chExt cx="6120805" cy="52701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08192" cy="5257419"/>
            </a:xfrm>
            <a:custGeom>
              <a:avLst/>
              <a:gdLst/>
              <a:ahLst/>
              <a:cxnLst/>
              <a:rect r="r" b="b" t="t" l="l"/>
              <a:pathLst>
                <a:path h="5257419" w="6108192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5949315" y="0"/>
                  </a:lnTo>
                  <a:cubicBezTo>
                    <a:pt x="6037072" y="0"/>
                    <a:pt x="6108192" y="71120"/>
                    <a:pt x="6108192" y="158750"/>
                  </a:cubicBezTo>
                  <a:lnTo>
                    <a:pt x="6108192" y="5098669"/>
                  </a:lnTo>
                  <a:cubicBezTo>
                    <a:pt x="6108192" y="5186299"/>
                    <a:pt x="6037072" y="5257419"/>
                    <a:pt x="5949315" y="5257419"/>
                  </a:cubicBezTo>
                  <a:lnTo>
                    <a:pt x="158877" y="5257419"/>
                  </a:lnTo>
                  <a:cubicBezTo>
                    <a:pt x="71120" y="5257419"/>
                    <a:pt x="0" y="5186299"/>
                    <a:pt x="0" y="50986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892" cy="5270119"/>
            </a:xfrm>
            <a:custGeom>
              <a:avLst/>
              <a:gdLst/>
              <a:ahLst/>
              <a:cxnLst/>
              <a:rect r="r" b="b" t="t" l="l"/>
              <a:pathLst>
                <a:path h="5270119" w="6120892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5955665" y="0"/>
                  </a:lnTo>
                  <a:lnTo>
                    <a:pt x="5955665" y="6350"/>
                  </a:lnTo>
                  <a:lnTo>
                    <a:pt x="5955665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5105019"/>
                  </a:lnTo>
                  <a:lnTo>
                    <a:pt x="6114542" y="5105019"/>
                  </a:lnTo>
                  <a:lnTo>
                    <a:pt x="6120892" y="5105019"/>
                  </a:lnTo>
                  <a:cubicBezTo>
                    <a:pt x="6120892" y="5196205"/>
                    <a:pt x="6046978" y="5270119"/>
                    <a:pt x="5955665" y="5270119"/>
                  </a:cubicBezTo>
                  <a:lnTo>
                    <a:pt x="5955665" y="5263769"/>
                  </a:lnTo>
                  <a:lnTo>
                    <a:pt x="5955665" y="5270119"/>
                  </a:lnTo>
                  <a:lnTo>
                    <a:pt x="165227" y="5270119"/>
                  </a:lnTo>
                  <a:lnTo>
                    <a:pt x="165227" y="5263769"/>
                  </a:lnTo>
                  <a:lnTo>
                    <a:pt x="165227" y="5270119"/>
                  </a:lnTo>
                  <a:cubicBezTo>
                    <a:pt x="74041" y="5270119"/>
                    <a:pt x="0" y="5196205"/>
                    <a:pt x="0" y="51050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105019"/>
                  </a:lnTo>
                  <a:lnTo>
                    <a:pt x="6350" y="5105019"/>
                  </a:lnTo>
                  <a:lnTo>
                    <a:pt x="12700" y="5105019"/>
                  </a:lnTo>
                  <a:cubicBezTo>
                    <a:pt x="12700" y="5189220"/>
                    <a:pt x="81026" y="5257419"/>
                    <a:pt x="165227" y="5257419"/>
                  </a:cubicBezTo>
                  <a:lnTo>
                    <a:pt x="5955665" y="5257419"/>
                  </a:lnTo>
                  <a:cubicBezTo>
                    <a:pt x="6039866" y="5257419"/>
                    <a:pt x="6108192" y="5189220"/>
                    <a:pt x="6108192" y="5105019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665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87475" y="6865441"/>
            <a:ext cx="9455051" cy="2138065"/>
            <a:chOff x="0" y="0"/>
            <a:chExt cx="12606735" cy="28507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2594082" cy="2838069"/>
            </a:xfrm>
            <a:custGeom>
              <a:avLst/>
              <a:gdLst/>
              <a:ahLst/>
              <a:cxnLst/>
              <a:rect r="r" b="b" t="t" l="l"/>
              <a:pathLst>
                <a:path h="2838069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79319"/>
                  </a:lnTo>
                  <a:cubicBezTo>
                    <a:pt x="12594082" y="2767076"/>
                    <a:pt x="12522708" y="2838069"/>
                    <a:pt x="12434697" y="2838069"/>
                  </a:cubicBezTo>
                  <a:lnTo>
                    <a:pt x="159385" y="2838069"/>
                  </a:lnTo>
                  <a:cubicBezTo>
                    <a:pt x="71374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06782" cy="2850769"/>
            </a:xfrm>
            <a:custGeom>
              <a:avLst/>
              <a:gdLst/>
              <a:ahLst/>
              <a:cxnLst/>
              <a:rect r="r" b="b" t="t" l="l"/>
              <a:pathLst>
                <a:path h="2850769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85669"/>
                  </a:lnTo>
                  <a:lnTo>
                    <a:pt x="12600432" y="2685669"/>
                  </a:lnTo>
                  <a:lnTo>
                    <a:pt x="12606782" y="2685669"/>
                  </a:lnTo>
                  <a:cubicBezTo>
                    <a:pt x="12606782" y="2776855"/>
                    <a:pt x="12532614" y="2850769"/>
                    <a:pt x="12441047" y="2850769"/>
                  </a:cubicBezTo>
                  <a:lnTo>
                    <a:pt x="12441047" y="2844419"/>
                  </a:lnTo>
                  <a:lnTo>
                    <a:pt x="12441047" y="2850769"/>
                  </a:lnTo>
                  <a:lnTo>
                    <a:pt x="165735" y="2850769"/>
                  </a:lnTo>
                  <a:lnTo>
                    <a:pt x="165735" y="2844419"/>
                  </a:lnTo>
                  <a:lnTo>
                    <a:pt x="165735" y="2850769"/>
                  </a:lnTo>
                  <a:cubicBezTo>
                    <a:pt x="74295" y="2850769"/>
                    <a:pt x="0" y="2776855"/>
                    <a:pt x="0" y="268566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85669"/>
                  </a:lnTo>
                  <a:lnTo>
                    <a:pt x="6350" y="2685669"/>
                  </a:lnTo>
                  <a:lnTo>
                    <a:pt x="12700" y="2685669"/>
                  </a:lnTo>
                  <a:cubicBezTo>
                    <a:pt x="12700" y="2769870"/>
                    <a:pt x="81153" y="2838069"/>
                    <a:pt x="165735" y="2838069"/>
                  </a:cubicBezTo>
                  <a:lnTo>
                    <a:pt x="12441047" y="2838069"/>
                  </a:lnTo>
                  <a:cubicBezTo>
                    <a:pt x="12525502" y="2838069"/>
                    <a:pt x="12594082" y="2769743"/>
                    <a:pt x="12594082" y="2685669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13" t="0" r="-3313" b="-173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2238" y="1240483"/>
            <a:ext cx="8571756" cy="9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spc="-117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Time Complexity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5280" y="2908101"/>
            <a:ext cx="3991421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spc="-58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Logarithmic Complexity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5280" y="3486150"/>
            <a:ext cx="399499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algorithm has a time complexity of O(log n), where n is the combined length of the two arrays.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49876" y="2908101"/>
            <a:ext cx="3721299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spc="-58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Efficient Search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49876" y="3486150"/>
            <a:ext cx="3994994" cy="28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divide-and-conquer approach effectively reduces the search space, leading to a significant performance improvement compared to linear time algorithms.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5280" y="7134671"/>
            <a:ext cx="3721299" cy="4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spc="-58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Scalability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5280" y="7712720"/>
            <a:ext cx="88594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logarithmic complexity ensures that the algorithm scales well for larger input sizes, making it suitable for handling large data sets.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665123" y="284504"/>
            <a:ext cx="13075414" cy="9717991"/>
          </a:xfrm>
          <a:custGeom>
            <a:avLst/>
            <a:gdLst/>
            <a:ahLst/>
            <a:cxnLst/>
            <a:rect r="r" b="b" t="t" l="l"/>
            <a:pathLst>
              <a:path h="9717991" w="13075414">
                <a:moveTo>
                  <a:pt x="0" y="0"/>
                </a:moveTo>
                <a:lnTo>
                  <a:pt x="13075414" y="0"/>
                </a:lnTo>
                <a:lnTo>
                  <a:pt x="13075414" y="9717992"/>
                </a:lnTo>
                <a:lnTo>
                  <a:pt x="0" y="9717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3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198137"/>
            <a:ext cx="3665123" cy="4864187"/>
          </a:xfrm>
          <a:custGeom>
            <a:avLst/>
            <a:gdLst/>
            <a:ahLst/>
            <a:cxnLst/>
            <a:rect r="r" b="b" t="t" l="l"/>
            <a:pathLst>
              <a:path h="4864187" w="3665123">
                <a:moveTo>
                  <a:pt x="0" y="0"/>
                </a:moveTo>
                <a:lnTo>
                  <a:pt x="3665123" y="0"/>
                </a:lnTo>
                <a:lnTo>
                  <a:pt x="3665123" y="4864187"/>
                </a:lnTo>
                <a:lnTo>
                  <a:pt x="0" y="4864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120" t="0" r="-48206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7754391" y="2057697"/>
            <a:ext cx="640259" cy="640259"/>
          </a:xfrm>
          <a:custGeom>
            <a:avLst/>
            <a:gdLst/>
            <a:ahLst/>
            <a:cxnLst/>
            <a:rect r="r" b="b" t="t" l="l"/>
            <a:pathLst>
              <a:path h="640259" w="640259">
                <a:moveTo>
                  <a:pt x="0" y="0"/>
                </a:moveTo>
                <a:lnTo>
                  <a:pt x="640259" y="0"/>
                </a:lnTo>
                <a:lnTo>
                  <a:pt x="640259" y="640259"/>
                </a:lnTo>
                <a:lnTo>
                  <a:pt x="0" y="640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2764989" y="2057697"/>
            <a:ext cx="640259" cy="640259"/>
          </a:xfrm>
          <a:custGeom>
            <a:avLst/>
            <a:gdLst/>
            <a:ahLst/>
            <a:cxnLst/>
            <a:rect r="r" b="b" t="t" l="l"/>
            <a:pathLst>
              <a:path h="640259" w="640259">
                <a:moveTo>
                  <a:pt x="0" y="0"/>
                </a:moveTo>
                <a:lnTo>
                  <a:pt x="640258" y="0"/>
                </a:lnTo>
                <a:lnTo>
                  <a:pt x="640258" y="640259"/>
                </a:lnTo>
                <a:lnTo>
                  <a:pt x="0" y="640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7754391" y="5935116"/>
            <a:ext cx="640259" cy="640259"/>
          </a:xfrm>
          <a:custGeom>
            <a:avLst/>
            <a:gdLst/>
            <a:ahLst/>
            <a:cxnLst/>
            <a:rect r="r" b="b" t="t" l="l"/>
            <a:pathLst>
              <a:path h="640259" w="640259">
                <a:moveTo>
                  <a:pt x="0" y="0"/>
                </a:moveTo>
                <a:lnTo>
                  <a:pt x="640259" y="0"/>
                </a:lnTo>
                <a:lnTo>
                  <a:pt x="640259" y="640259"/>
                </a:lnTo>
                <a:lnTo>
                  <a:pt x="0" y="640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12764989" y="5935116"/>
            <a:ext cx="640259" cy="640259"/>
          </a:xfrm>
          <a:custGeom>
            <a:avLst/>
            <a:gdLst/>
            <a:ahLst/>
            <a:cxnLst/>
            <a:rect r="r" b="b" t="t" l="l"/>
            <a:pathLst>
              <a:path h="640259" w="640259">
                <a:moveTo>
                  <a:pt x="0" y="0"/>
                </a:moveTo>
                <a:lnTo>
                  <a:pt x="640258" y="0"/>
                </a:lnTo>
                <a:lnTo>
                  <a:pt x="640258" y="640259"/>
                </a:lnTo>
                <a:lnTo>
                  <a:pt x="0" y="640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0515" y="1673573"/>
            <a:ext cx="6928515" cy="5731669"/>
          </a:xfrm>
          <a:custGeom>
            <a:avLst/>
            <a:gdLst/>
            <a:ahLst/>
            <a:cxnLst/>
            <a:rect r="r" b="b" t="t" l="l"/>
            <a:pathLst>
              <a:path h="5731669" w="6928515">
                <a:moveTo>
                  <a:pt x="0" y="0"/>
                </a:moveTo>
                <a:lnTo>
                  <a:pt x="6928515" y="0"/>
                </a:lnTo>
                <a:lnTo>
                  <a:pt x="6928515" y="5731668"/>
                </a:lnTo>
                <a:lnTo>
                  <a:pt x="0" y="57316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02" t="0" r="-11347" b="-518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54391" y="804565"/>
            <a:ext cx="9136559" cy="86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spc="-106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Conclusion and Key Takeaways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54391" y="2935040"/>
            <a:ext cx="3361879" cy="43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Optimized Efficiency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54391" y="3451622"/>
            <a:ext cx="4626471" cy="171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divide-and-conquer approach significantly improves time complexity, making the algorithm more efficient for larger arrays.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64989" y="2935040"/>
            <a:ext cx="3361879" cy="43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Handling Edge Cases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4989" y="3451622"/>
            <a:ext cx="4626620" cy="171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algorithm effectively handles edge cases related to odd and even array lengths, ensuring accuracy and robustness.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4391" y="6812459"/>
            <a:ext cx="3361879" cy="43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Recursive Strategy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54391" y="7329041"/>
            <a:ext cx="4626471" cy="171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 recursive strategy elegantly breaks down the problem into smaller subproblems, facilitating a structured and efficient solution.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64989" y="6812459"/>
            <a:ext cx="3361879" cy="43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Practical Applications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64989" y="7329041"/>
            <a:ext cx="4626620" cy="212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This algorithm has practical applications in data analysis, database management, and other areas where finding medians in sorted data is crucial.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DAGRloqCDfw</dc:identifier>
  <dcterms:modified xsi:type="dcterms:W3CDTF">2011-08-01T06:04:30Z</dcterms:modified>
  <cp:revision>1</cp:revision>
  <dc:title>Two Search Spaces: Arrays are divided into two parts, "space 1" and "space 2," with elements like y1, y2, ... and x1, x2, .... Middle Elements (m1, m2): The middle elements of both arrays (m1 for space 2 and m2 for space 1) are used to partition the</dc:title>
</cp:coreProperties>
</file>